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6"/>
  </p:notesMasterIdLst>
  <p:sldIdLst>
    <p:sldId id="257" r:id="rId2"/>
    <p:sldId id="258" r:id="rId3"/>
    <p:sldId id="263" r:id="rId4"/>
    <p:sldId id="289" r:id="rId5"/>
    <p:sldId id="290" r:id="rId6"/>
    <p:sldId id="292" r:id="rId7"/>
    <p:sldId id="266" r:id="rId8"/>
    <p:sldId id="294" r:id="rId9"/>
    <p:sldId id="293" r:id="rId10"/>
    <p:sldId id="297" r:id="rId11"/>
    <p:sldId id="295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9B81-BCB2-4B40-B107-2AFE39BB41FD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B27F-BA6A-4D6B-BC15-78461D6542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0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2B3-F5EF-4640-BF9B-B61946578720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4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6568-1B79-4723-850D-C62CFD5229DC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31D2-3C7B-47E5-A110-FA49DE0526E5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8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4DDA-0481-40C3-A8DC-DA80A96D9229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25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CFB1-48D7-4BFE-A9AF-CB22B918E7C0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139F-BB1B-415F-80A2-258634E41BED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73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D431-9BAB-4B2C-8745-0132C3E2850E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3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C29A-6323-4F8A-ABF2-B622F7A8C79A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D009-2732-442B-BB0C-4AEEC6462B1C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85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612871-B71C-44CD-BCD9-5A18E70DD12E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72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9B5F-8611-43CF-9D29-91869BD28FA6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15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DC8B04-E4B1-4135-B415-4D59FFEC47C3}" type="datetime1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3FD0CE-29E2-4F39-AA4A-162E11B39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Time Lag Aware 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Sequential Recommendation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CFD6DF-A04E-4C43-A900-9438FC719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Source   : CIKM’22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Speaker : yang-YI,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LIN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Advisor  : Jia-Ling, Koh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Date       : 2023/03/21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033BDC-F0D2-4F65-B596-1C28B608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91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Self-Attention (Short-term Preference Learning layer) 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B660EFF-26C6-47BC-854F-86D835816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4"/>
          <a:stretch/>
        </p:blipFill>
        <p:spPr>
          <a:xfrm>
            <a:off x="1982161" y="2537607"/>
            <a:ext cx="2271057" cy="43815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10DBEEE-4026-4519-93AA-566F54F41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049" y="3084130"/>
            <a:ext cx="3971925" cy="43815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FBD040B-6C27-485B-B72F-5C5E41551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78" y="3568361"/>
            <a:ext cx="2524125" cy="56197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58E7EB06-FD03-4428-90EE-9E3EC1B85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049" y="3630274"/>
            <a:ext cx="4067175" cy="43815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3DE023DE-E1AA-426C-ACA4-039DC4157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627" y="4234371"/>
            <a:ext cx="1314450" cy="790575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E46987DA-80E0-4D7C-860E-A1114B7BC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598" y="4658160"/>
            <a:ext cx="1495425" cy="1162050"/>
          </a:xfrm>
          <a:prstGeom prst="rect">
            <a:avLst/>
          </a:prstGeom>
        </p:spPr>
      </p:pic>
      <p:sp>
        <p:nvSpPr>
          <p:cNvPr id="26" name="投影片編號版面配置區 25">
            <a:extLst>
              <a:ext uri="{FF2B5EF4-FFF2-40B4-BE49-F238E27FC236}">
                <a16:creationId xmlns:a16="http://schemas.microsoft.com/office/drawing/2014/main" id="{47DBFAA9-B085-4B8C-B229-C074AB63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472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494131D1-F71A-4C0E-A6DD-81DCD71D2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16" b="16843"/>
          <a:stretch/>
        </p:blipFill>
        <p:spPr>
          <a:xfrm>
            <a:off x="3004395" y="4450375"/>
            <a:ext cx="6391275" cy="220197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Long-term Preference Learning layer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Multi-Head Self-Attention </a:t>
            </a: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→ 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fuse local preferences of user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Vanilla Attention </a:t>
            </a: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→ 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fuse user and feature of global preference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FD9DEA7-B8E6-415F-BF77-0AA08C6E9487}"/>
              </a:ext>
            </a:extLst>
          </p:cNvPr>
          <p:cNvSpPr/>
          <p:nvPr/>
        </p:nvSpPr>
        <p:spPr>
          <a:xfrm>
            <a:off x="8331090" y="4115157"/>
            <a:ext cx="1258348" cy="670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51D38D0-8F03-4A3D-99A4-2E9AC8947E5C}"/>
              </a:ext>
            </a:extLst>
          </p:cNvPr>
          <p:cNvSpPr/>
          <p:nvPr/>
        </p:nvSpPr>
        <p:spPr>
          <a:xfrm>
            <a:off x="8960264" y="4785593"/>
            <a:ext cx="1258348" cy="1145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723E2940-822D-437B-ADE4-B4C87D76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64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Multi-Head Self-Attention (Long-term Preference Learning layer)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da-DK" altLang="zh-TW" sz="2200" dirty="0">
                    <a:solidFill>
                      <a:schemeClr val="tx1"/>
                    </a:solidFill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da-DK" altLang="zh-TW" sz="2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en-US" altLang="zh-TW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 </m:t>
                    </m:r>
                    <m:sSubSup>
                      <m:sSubSup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da-DK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∈ </m:t>
                    </m:r>
                    <m:sSup>
                      <m:sSupPr>
                        <m:ctrlP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is learnable position embedding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03521DBF-A026-46DF-A61A-75273735A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23" y="4809057"/>
            <a:ext cx="4743450" cy="82867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5D7497A-CB02-490D-B76F-C3794D1589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99"/>
          <a:stretch/>
        </p:blipFill>
        <p:spPr>
          <a:xfrm>
            <a:off x="2488909" y="3080822"/>
            <a:ext cx="2247900" cy="40573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FD61C80-1B28-43B5-A06F-A99E376EB7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710" r="982"/>
          <a:stretch/>
        </p:blipFill>
        <p:spPr>
          <a:xfrm>
            <a:off x="1963942" y="3723240"/>
            <a:ext cx="5545734" cy="34113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2C06533-495B-4B81-A92A-947C50BA9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348" y="4283099"/>
            <a:ext cx="3409950" cy="4191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E03E291B-2721-4D87-89EF-4A54E55E4A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607" b="5393"/>
          <a:stretch/>
        </p:blipFill>
        <p:spPr>
          <a:xfrm>
            <a:off x="5998085" y="4243164"/>
            <a:ext cx="1247775" cy="419101"/>
          </a:xfrm>
          <a:prstGeom prst="rect">
            <a:avLst/>
          </a:prstGeom>
        </p:spPr>
      </p:pic>
      <p:sp>
        <p:nvSpPr>
          <p:cNvPr id="21" name="投影片編號版面配置區 20">
            <a:extLst>
              <a:ext uri="{FF2B5EF4-FFF2-40B4-BE49-F238E27FC236}">
                <a16:creationId xmlns:a16="http://schemas.microsoft.com/office/drawing/2014/main" id="{749780D8-6222-4076-A2E1-A215B61D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21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Vanilla Attention (Long-term Preference Learning layer)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da-DK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user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da-DK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∈ </m:t>
                    </m:r>
                    <m:sSup>
                      <m:sSupPr>
                        <m:ctrlP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∈ </m:t>
                    </m:r>
                    <m:sSup>
                      <m:sSupPr>
                        <m:ctrlP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BFE19C83-D55B-4E48-82EB-F7ED1C923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6"/>
          <a:stretch/>
        </p:blipFill>
        <p:spPr>
          <a:xfrm>
            <a:off x="2438182" y="3504778"/>
            <a:ext cx="5346802" cy="1085850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17EFD9-DDAC-4A56-AB9C-DFA846F3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CB3D8EC-A49A-4D24-A5FD-C159089ADD0A}"/>
              </a:ext>
            </a:extLst>
          </p:cNvPr>
          <p:cNvSpPr/>
          <p:nvPr/>
        </p:nvSpPr>
        <p:spPr>
          <a:xfrm>
            <a:off x="5611906" y="3504778"/>
            <a:ext cx="340659" cy="502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04E2822-7254-4044-BDE8-1E82DEEC816B}"/>
              </a:ext>
            </a:extLst>
          </p:cNvPr>
          <p:cNvSpPr txBox="1"/>
          <p:nvPr/>
        </p:nvSpPr>
        <p:spPr>
          <a:xfrm>
            <a:off x="5602942" y="3168556"/>
            <a:ext cx="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Q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A1149404-063F-4A1B-92DA-4E20960B52A9}"/>
              </a:ext>
            </a:extLst>
          </p:cNvPr>
          <p:cNvSpPr/>
          <p:nvPr/>
        </p:nvSpPr>
        <p:spPr>
          <a:xfrm>
            <a:off x="6501222" y="3537888"/>
            <a:ext cx="267132" cy="502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BB43A88-C66A-4518-893C-3A09C13A2128}"/>
              </a:ext>
            </a:extLst>
          </p:cNvPr>
          <p:cNvSpPr txBox="1"/>
          <p:nvPr/>
        </p:nvSpPr>
        <p:spPr>
          <a:xfrm>
            <a:off x="6492257" y="3201666"/>
            <a:ext cx="30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BCB3D8EC-A49A-4D24-A5FD-C159089ADD0A}"/>
              </a:ext>
            </a:extLst>
          </p:cNvPr>
          <p:cNvSpPr/>
          <p:nvPr/>
        </p:nvSpPr>
        <p:spPr>
          <a:xfrm>
            <a:off x="3891478" y="3874110"/>
            <a:ext cx="267132" cy="3871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9" name="文字方塊 7">
            <a:extLst>
              <a:ext uri="{FF2B5EF4-FFF2-40B4-BE49-F238E27FC236}">
                <a16:creationId xmlns:a16="http://schemas.microsoft.com/office/drawing/2014/main" id="{404E2822-7254-4044-BDE8-1E82DEEC816B}"/>
              </a:ext>
            </a:extLst>
          </p:cNvPr>
          <p:cNvSpPr txBox="1"/>
          <p:nvPr/>
        </p:nvSpPr>
        <p:spPr>
          <a:xfrm>
            <a:off x="3849299" y="3570998"/>
            <a:ext cx="30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V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5" grpId="0"/>
      <p:bldP spid="17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Neural Time Gate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da-DK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da-DK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short-term preference embedding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𝑠h𝑜𝑟𝑡</m:t>
                        </m:r>
                      </m:sub>
                      <m:sup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TW" alt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(the last session embedding), </a:t>
                </a: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long-term preference embedding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𝑙𝑜𝑛𝑔</m:t>
                        </m:r>
                      </m:sub>
                      <m:sup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,</a:t>
                </a: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time lag </a:t>
                </a:r>
                <a14:m>
                  <m:oMath xmlns:m="http://schemas.openxmlformats.org/officeDocument/2006/math">
                    <m:r>
                      <a:rPr lang="en-US" altLang="zh-TW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(the time between last interaction and recommendation)</a:t>
                </a: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  <a:blipFill>
                <a:blip r:embed="rId2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EDA1A387-8DFF-4E85-916D-23A038FBC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2"/>
          <a:stretch/>
        </p:blipFill>
        <p:spPr>
          <a:xfrm>
            <a:off x="7116300" y="4907559"/>
            <a:ext cx="1855375" cy="185173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F4B0E9B-3139-4E82-9CA8-E924D326F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174" y="5333060"/>
            <a:ext cx="382125" cy="26748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FB59E91-AC54-432E-BE3E-72EBD1A05B0E}"/>
              </a:ext>
            </a:extLst>
          </p:cNvPr>
          <p:cNvSpPr/>
          <p:nvPr/>
        </p:nvSpPr>
        <p:spPr>
          <a:xfrm>
            <a:off x="7116301" y="5536734"/>
            <a:ext cx="618350" cy="964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8F09AB5-C8B3-4528-B477-9B999C12BD3A}"/>
              </a:ext>
            </a:extLst>
          </p:cNvPr>
          <p:cNvSpPr/>
          <p:nvPr/>
        </p:nvSpPr>
        <p:spPr>
          <a:xfrm>
            <a:off x="7268701" y="6358047"/>
            <a:ext cx="618350" cy="21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D5BCC31-1C19-4575-86C6-F21A3D2B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50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Neural Time Gate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discretized time lag </a:t>
                </a:r>
                <a:r>
                  <a:rPr lang="el-GR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δ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TW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𝑚𝑖𝑛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minimum time gap between any two interactions of a give user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  <a:blipFill>
                <a:blip r:embed="rId2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3B089E77-E6ED-4A41-A335-1E960DC95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66" y="3607761"/>
            <a:ext cx="2085975" cy="69532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D0F3531-3348-4721-A625-19F2296B9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66" y="4439959"/>
            <a:ext cx="857250" cy="33337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F893C8A-03A8-4B80-A81D-62AEB18F7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621" y="4401859"/>
            <a:ext cx="771525" cy="37147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07A784C-FE0A-4FDD-828D-945F6E5DA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357" y="4040404"/>
            <a:ext cx="1066800" cy="876300"/>
          </a:xfrm>
          <a:prstGeom prst="rect">
            <a:avLst/>
          </a:prstGeom>
        </p:spPr>
      </p:pic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5C3AC805-BC60-4D72-B523-7D3C15C6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168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Neural Time Gate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the normalized gating vector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  <a:blipFill>
                <a:blip r:embed="rId2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674CF609-E851-4C23-BFAD-970ECACD7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351" y="3030566"/>
            <a:ext cx="4838700" cy="56197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51593CD-DF2D-449F-A56F-0BFF9D4632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47" b="7015"/>
          <a:stretch/>
        </p:blipFill>
        <p:spPr>
          <a:xfrm>
            <a:off x="1923351" y="3847678"/>
            <a:ext cx="3336546" cy="37198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E34B7F8-C94B-4F23-B2E9-A43FBB9D6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111" y="3121053"/>
            <a:ext cx="752475" cy="381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DD8452A-78C8-4B26-B5A7-F9C2C8DC0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351" y="4540107"/>
            <a:ext cx="2266950" cy="381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EE266275-391F-400A-BB4F-74B959CDF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7974" y="3121053"/>
            <a:ext cx="1590675" cy="304800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10C1FFD6-165F-486B-A7B3-E651B3F86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7734" y="4390709"/>
            <a:ext cx="762066" cy="530398"/>
          </a:xfrm>
          <a:prstGeom prst="rect">
            <a:avLst/>
          </a:prstGeom>
        </p:spPr>
      </p:pic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EDAE58A3-02DE-489E-9B31-269964F415E3}"/>
              </a:ext>
            </a:extLst>
          </p:cNvPr>
          <p:cNvCxnSpPr/>
          <p:nvPr/>
        </p:nvCxnSpPr>
        <p:spPr>
          <a:xfrm>
            <a:off x="8677974" y="4390709"/>
            <a:ext cx="0" cy="642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投影片編號版面配置區 26">
            <a:extLst>
              <a:ext uri="{FF2B5EF4-FFF2-40B4-BE49-F238E27FC236}">
                <a16:creationId xmlns:a16="http://schemas.microsoft.com/office/drawing/2014/main" id="{54F14212-6951-4FD8-9B58-7B060957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84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Loss function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4313E2-36DF-4180-95FA-24D256AC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068" y="3196700"/>
            <a:ext cx="6457950" cy="6953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8EF8E3A-36FC-4CBA-BEDF-E238D211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295" y="4314137"/>
            <a:ext cx="1285875" cy="31432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27DDBE6-F63F-4AB6-BFC2-CFFEA3989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493" y="4314137"/>
            <a:ext cx="971550" cy="342900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3AA1134-A963-43B0-8437-73909866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D2379A-60FF-7799-B026-029DEA513B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662612" y="4314136"/>
            <a:ext cx="21050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69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Data Set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Session time gap threshold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Amazon Book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Amazon Video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days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MovieLens-1M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8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Lastfm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hours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721A8C7-8E45-4753-A901-5812720A5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26" y="4047703"/>
            <a:ext cx="9324975" cy="1628775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09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Evaluation Metrics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Hit rate</a:t>
            </a: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MAP (Mean Absolute Precision)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0B5E34-2BC4-4862-8432-7DFD1E1AB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805" y="3048000"/>
            <a:ext cx="3743325" cy="76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1AC16EE-22B3-46CF-AC38-DA07152F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805" y="4550304"/>
            <a:ext cx="6162675" cy="923925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6111F54-4DDE-431D-B1AB-ADDEBC0E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988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46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Performance Comparison with Baselines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1463931-4C8B-4743-8920-DAECDF37E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63" r="1663"/>
          <a:stretch/>
        </p:blipFill>
        <p:spPr>
          <a:xfrm>
            <a:off x="5784821" y="2877989"/>
            <a:ext cx="6343650" cy="33051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DF064E2-65DE-4088-92F4-81D1CFCC5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"/>
          <a:stretch/>
        </p:blipFill>
        <p:spPr>
          <a:xfrm>
            <a:off x="561705" y="2911244"/>
            <a:ext cx="6362700" cy="330517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A4DF6AB-0ED9-43FC-B32D-A635E40C4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029" y="2611289"/>
            <a:ext cx="828675" cy="2667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C4DC348-F226-4891-B82F-966E3C682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640" y="2611289"/>
            <a:ext cx="962025" cy="28575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C8AF5A-0500-4137-A10F-E93F740DD223}"/>
              </a:ext>
            </a:extLst>
          </p:cNvPr>
          <p:cNvSpPr txBox="1"/>
          <p:nvPr/>
        </p:nvSpPr>
        <p:spPr>
          <a:xfrm>
            <a:off x="0" y="3615655"/>
            <a:ext cx="76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RNN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66F855A-0394-4FC4-90B2-03C903AF7D86}"/>
              </a:ext>
            </a:extLst>
          </p:cNvPr>
          <p:cNvSpPr txBox="1"/>
          <p:nvPr/>
        </p:nvSpPr>
        <p:spPr>
          <a:xfrm>
            <a:off x="-22702" y="4366232"/>
            <a:ext cx="78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Attention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9909401-B3E6-42BE-97D8-8517906C54FB}"/>
              </a:ext>
            </a:extLst>
          </p:cNvPr>
          <p:cNvSpPr txBox="1"/>
          <p:nvPr/>
        </p:nvSpPr>
        <p:spPr>
          <a:xfrm>
            <a:off x="17110" y="5378853"/>
            <a:ext cx="76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GNN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4D2F8EBA-834D-484E-994B-D1D954FB5A25}"/>
              </a:ext>
            </a:extLst>
          </p:cNvPr>
          <p:cNvCxnSpPr>
            <a:cxnSpLocks/>
          </p:cNvCxnSpPr>
          <p:nvPr/>
        </p:nvCxnSpPr>
        <p:spPr>
          <a:xfrm>
            <a:off x="6924405" y="2541864"/>
            <a:ext cx="0" cy="3875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140FC594-518F-4682-9D66-4AE009FB65B8}"/>
              </a:ext>
            </a:extLst>
          </p:cNvPr>
          <p:cNvSpPr/>
          <p:nvPr/>
        </p:nvSpPr>
        <p:spPr>
          <a:xfrm>
            <a:off x="620784" y="3601450"/>
            <a:ext cx="11571215" cy="3984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264503F7-4423-46F9-81D5-B40252193F82}"/>
              </a:ext>
            </a:extLst>
          </p:cNvPr>
          <p:cNvSpPr/>
          <p:nvPr/>
        </p:nvSpPr>
        <p:spPr>
          <a:xfrm>
            <a:off x="561705" y="4055922"/>
            <a:ext cx="11630295" cy="13229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0684F01F-1549-413F-BF17-943B7B9432D1}"/>
              </a:ext>
            </a:extLst>
          </p:cNvPr>
          <p:cNvSpPr/>
          <p:nvPr/>
        </p:nvSpPr>
        <p:spPr>
          <a:xfrm>
            <a:off x="561703" y="4474561"/>
            <a:ext cx="11630296" cy="241529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89507770-7C8E-400A-9066-AAEA3B6C192C}"/>
              </a:ext>
            </a:extLst>
          </p:cNvPr>
          <p:cNvSpPr/>
          <p:nvPr/>
        </p:nvSpPr>
        <p:spPr>
          <a:xfrm>
            <a:off x="561704" y="4931450"/>
            <a:ext cx="11630296" cy="203279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88D5695B-2B5B-40C0-B0CB-C1E61A5ED844}"/>
              </a:ext>
            </a:extLst>
          </p:cNvPr>
          <p:cNvSpPr/>
          <p:nvPr/>
        </p:nvSpPr>
        <p:spPr>
          <a:xfrm>
            <a:off x="557256" y="4474561"/>
            <a:ext cx="11571215" cy="2488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DF09B11C-5487-41C1-AE29-24FC9478236E}"/>
              </a:ext>
            </a:extLst>
          </p:cNvPr>
          <p:cNvSpPr/>
          <p:nvPr/>
        </p:nvSpPr>
        <p:spPr>
          <a:xfrm>
            <a:off x="557256" y="4910619"/>
            <a:ext cx="11571215" cy="2241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3C846428-C858-4969-818A-7C22E35EA758}"/>
              </a:ext>
            </a:extLst>
          </p:cNvPr>
          <p:cNvSpPr/>
          <p:nvPr/>
        </p:nvSpPr>
        <p:spPr>
          <a:xfrm>
            <a:off x="620785" y="5394146"/>
            <a:ext cx="11571215" cy="4367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投影片編號版面配置區 30">
            <a:extLst>
              <a:ext uri="{FF2B5EF4-FFF2-40B4-BE49-F238E27FC236}">
                <a16:creationId xmlns:a16="http://schemas.microsoft.com/office/drawing/2014/main" id="{976EB6AB-A090-4052-B90D-DFD511EA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37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2" grpId="2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3ABD8DF-9AC7-4CDD-BB98-2734E3051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42" y="2877989"/>
            <a:ext cx="6515100" cy="23717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A865C82-30B5-4CA9-AF26-3DCED625E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542" y="2872919"/>
            <a:ext cx="5324475" cy="23907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Ablation Experiments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A4DF6AB-0ED9-43FC-B32D-A635E40C4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029" y="2611289"/>
            <a:ext cx="828675" cy="2667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C4DC348-F226-4891-B82F-966E3C682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640" y="2611289"/>
            <a:ext cx="962025" cy="285750"/>
          </a:xfrm>
          <a:prstGeom prst="rect">
            <a:avLst/>
          </a:prstGeom>
        </p:spPr>
      </p:pic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4D2F8EBA-834D-484E-994B-D1D954FB5A25}"/>
              </a:ext>
            </a:extLst>
          </p:cNvPr>
          <p:cNvCxnSpPr>
            <a:cxnSpLocks/>
          </p:cNvCxnSpPr>
          <p:nvPr/>
        </p:nvCxnSpPr>
        <p:spPr>
          <a:xfrm>
            <a:off x="6924405" y="2541864"/>
            <a:ext cx="0" cy="3875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140FC594-518F-4682-9D66-4AE009FB65B8}"/>
              </a:ext>
            </a:extLst>
          </p:cNvPr>
          <p:cNvSpPr/>
          <p:nvPr/>
        </p:nvSpPr>
        <p:spPr>
          <a:xfrm>
            <a:off x="396442" y="3601450"/>
            <a:ext cx="11795557" cy="3984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264503F7-4423-46F9-81D5-B40252193F82}"/>
              </a:ext>
            </a:extLst>
          </p:cNvPr>
          <p:cNvSpPr/>
          <p:nvPr/>
        </p:nvSpPr>
        <p:spPr>
          <a:xfrm>
            <a:off x="396443" y="4018617"/>
            <a:ext cx="11795556" cy="228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3C846428-C858-4969-818A-7C22E35EA758}"/>
              </a:ext>
            </a:extLst>
          </p:cNvPr>
          <p:cNvSpPr/>
          <p:nvPr/>
        </p:nvSpPr>
        <p:spPr>
          <a:xfrm>
            <a:off x="396441" y="4261571"/>
            <a:ext cx="11789127" cy="681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017D1E6-61EA-47DA-80E7-2EBBC6FB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21</a:t>
            </a:fld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80D007A-B091-3ECE-3F91-53930F419AE0}"/>
              </a:ext>
            </a:extLst>
          </p:cNvPr>
          <p:cNvSpPr/>
          <p:nvPr/>
        </p:nvSpPr>
        <p:spPr>
          <a:xfrm>
            <a:off x="440461" y="4906735"/>
            <a:ext cx="11795556" cy="228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9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2" grpId="2" animBg="1"/>
      <p:bldP spid="30" grpId="0" animBg="1"/>
      <p:bldP spid="4" grpId="0" animBg="1"/>
      <p:bldP spid="4" grpId="1" animBg="1"/>
      <p:bldP spid="4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DF64CD0-52EF-4344-AEBC-A1E46B7C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6" y="3281364"/>
            <a:ext cx="5534025" cy="23336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Case Study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Visualization of the self-attention coefficients between sessions (long-term)</a:t>
            </a: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140FC594-518F-4682-9D66-4AE009FB65B8}"/>
              </a:ext>
            </a:extLst>
          </p:cNvPr>
          <p:cNvSpPr/>
          <p:nvPr/>
        </p:nvSpPr>
        <p:spPr>
          <a:xfrm>
            <a:off x="2886635" y="4186542"/>
            <a:ext cx="1272989" cy="337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264503F7-4423-46F9-81D5-B40252193F82}"/>
              </a:ext>
            </a:extLst>
          </p:cNvPr>
          <p:cNvSpPr/>
          <p:nvPr/>
        </p:nvSpPr>
        <p:spPr>
          <a:xfrm>
            <a:off x="6113929" y="4463587"/>
            <a:ext cx="1272989" cy="337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3C846428-C858-4969-818A-7C22E35EA758}"/>
              </a:ext>
            </a:extLst>
          </p:cNvPr>
          <p:cNvSpPr/>
          <p:nvPr/>
        </p:nvSpPr>
        <p:spPr>
          <a:xfrm>
            <a:off x="5779153" y="4793320"/>
            <a:ext cx="2038072" cy="337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868C02-14A4-49EC-A8F7-66FEFB04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37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1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Case Study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Visualization of the time gate vectors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  <a:blipFill>
                <a:blip r:embed="rId2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6FB0F81A-7294-4A32-A193-CB7ABC40A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955"/>
          <a:stretch/>
        </p:blipFill>
        <p:spPr>
          <a:xfrm>
            <a:off x="821202" y="3224723"/>
            <a:ext cx="5660353" cy="237564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E1A4929-7928-4B50-BFED-6B94C85A9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655"/>
          <a:stretch/>
        </p:blipFill>
        <p:spPr>
          <a:xfrm>
            <a:off x="6481555" y="3224723"/>
            <a:ext cx="5625157" cy="2375647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2508724-76B7-482E-9DDE-CFEB76102685}"/>
              </a:ext>
            </a:extLst>
          </p:cNvPr>
          <p:cNvSpPr/>
          <p:nvPr/>
        </p:nvSpPr>
        <p:spPr>
          <a:xfrm flipH="1">
            <a:off x="5593975" y="3657600"/>
            <a:ext cx="385484" cy="13536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EC496DB-D2B9-4B07-A916-90BD99B306F7}"/>
              </a:ext>
            </a:extLst>
          </p:cNvPr>
          <p:cNvSpPr/>
          <p:nvPr/>
        </p:nvSpPr>
        <p:spPr>
          <a:xfrm flipH="1">
            <a:off x="11259670" y="3621742"/>
            <a:ext cx="303869" cy="13536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A13DD3-45F4-484F-B74C-E46884AF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167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Conclusion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hierarchical self-attention network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to unite the learning of the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long- term preference and short-term preference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neural time gate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to fine-grained fusion of the long-term preference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and	short-term preference at the dimension level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35C7DE-851C-42B3-A0E2-51F5B3D4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286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Sequential Recommendation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Challenges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Unification of Stability and Fluctuation of Preferences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4334A7F-E293-4D3E-A7BC-21E4E80E7620}"/>
              </a:ext>
            </a:extLst>
          </p:cNvPr>
          <p:cNvSpPr/>
          <p:nvPr/>
        </p:nvSpPr>
        <p:spPr>
          <a:xfrm>
            <a:off x="2834344" y="3028083"/>
            <a:ext cx="3370474" cy="456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5747E1FD-8700-4BEC-9E59-7DED14DF4502}"/>
              </a:ext>
            </a:extLst>
          </p:cNvPr>
          <p:cNvSpPr/>
          <p:nvPr/>
        </p:nvSpPr>
        <p:spPr>
          <a:xfrm>
            <a:off x="1655422" y="3760939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4F0AD39-CA5A-469E-9A66-62D63D34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87" y="3350696"/>
            <a:ext cx="769583" cy="1026111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0C519C67-98BD-4AEC-A30C-49A2A7206DAD}"/>
              </a:ext>
            </a:extLst>
          </p:cNvPr>
          <p:cNvSpPr/>
          <p:nvPr/>
        </p:nvSpPr>
        <p:spPr>
          <a:xfrm>
            <a:off x="2979417" y="3761578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12C1A78-ED3C-4AD3-9A2D-3E32FC649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59" y="3343457"/>
            <a:ext cx="797279" cy="111507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D13BC5C-2757-4691-956D-E8B611C2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930" y="3350696"/>
            <a:ext cx="788416" cy="105257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23FAC7F-0FD0-4233-B28D-8EAF9FBBB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01" y="3328416"/>
            <a:ext cx="791244" cy="111778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FC07411-AED7-4049-ADEF-5093C3B47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62" y="3336566"/>
            <a:ext cx="796482" cy="1115075"/>
          </a:xfrm>
          <a:prstGeom prst="rect">
            <a:avLst/>
          </a:prstGeom>
        </p:spPr>
      </p:pic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F5508AB9-1F64-4B72-8C87-99E512626EF2}"/>
              </a:ext>
            </a:extLst>
          </p:cNvPr>
          <p:cNvSpPr/>
          <p:nvPr/>
        </p:nvSpPr>
        <p:spPr>
          <a:xfrm>
            <a:off x="4350545" y="3760939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0C519C67-98BD-4AEC-A30C-49A2A7206DAD}"/>
              </a:ext>
            </a:extLst>
          </p:cNvPr>
          <p:cNvSpPr/>
          <p:nvPr/>
        </p:nvSpPr>
        <p:spPr>
          <a:xfrm>
            <a:off x="5704844" y="3760939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0C519C67-98BD-4AEC-A30C-49A2A7206DAD}"/>
              </a:ext>
            </a:extLst>
          </p:cNvPr>
          <p:cNvSpPr/>
          <p:nvPr/>
        </p:nvSpPr>
        <p:spPr>
          <a:xfrm>
            <a:off x="7081442" y="3730586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4581F666-5C9D-4648-86EC-E0199C101F11}"/>
              </a:ext>
            </a:extLst>
          </p:cNvPr>
          <p:cNvSpPr/>
          <p:nvPr/>
        </p:nvSpPr>
        <p:spPr>
          <a:xfrm>
            <a:off x="8449103" y="3730586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8230AF4F-2D29-4FAB-9983-36FAD7AF6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8790" y="3310397"/>
            <a:ext cx="856570" cy="1220680"/>
          </a:xfrm>
          <a:prstGeom prst="rect">
            <a:avLst/>
          </a:prstGeom>
        </p:spPr>
      </p:pic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7289FC89-738F-493F-841D-67DCD38D1E99}"/>
              </a:ext>
            </a:extLst>
          </p:cNvPr>
          <p:cNvSpPr/>
          <p:nvPr/>
        </p:nvSpPr>
        <p:spPr>
          <a:xfrm>
            <a:off x="9849818" y="3730586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6" name="圖形 25" descr="問號 以實心填滿">
            <a:extLst>
              <a:ext uri="{FF2B5EF4-FFF2-40B4-BE49-F238E27FC236}">
                <a16:creationId xmlns:a16="http://schemas.microsoft.com/office/drawing/2014/main" id="{1D60CE1D-DF4A-47D9-B8A8-C690C7035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41280" y="3406551"/>
            <a:ext cx="914400" cy="914400"/>
          </a:xfrm>
          <a:prstGeom prst="rect">
            <a:avLst/>
          </a:prstGeom>
        </p:spPr>
      </p:pic>
      <p:sp>
        <p:nvSpPr>
          <p:cNvPr id="28" name="右大括弧 27">
            <a:extLst>
              <a:ext uri="{FF2B5EF4-FFF2-40B4-BE49-F238E27FC236}">
                <a16:creationId xmlns:a16="http://schemas.microsoft.com/office/drawing/2014/main" id="{ABE2E693-9CE3-4935-9666-F3D02E368082}"/>
              </a:ext>
            </a:extLst>
          </p:cNvPr>
          <p:cNvSpPr/>
          <p:nvPr/>
        </p:nvSpPr>
        <p:spPr>
          <a:xfrm rot="5400000">
            <a:off x="3678480" y="1706124"/>
            <a:ext cx="530386" cy="61985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5D0DF74-01E1-4673-BA2C-1A1EF09048C0}"/>
              </a:ext>
            </a:extLst>
          </p:cNvPr>
          <p:cNvSpPr txBox="1"/>
          <p:nvPr/>
        </p:nvSpPr>
        <p:spPr>
          <a:xfrm>
            <a:off x="3467688" y="5048122"/>
            <a:ext cx="221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Book</a:t>
            </a:r>
          </a:p>
        </p:txBody>
      </p:sp>
      <p:sp>
        <p:nvSpPr>
          <p:cNvPr id="35" name="右大括弧 34">
            <a:extLst>
              <a:ext uri="{FF2B5EF4-FFF2-40B4-BE49-F238E27FC236}">
                <a16:creationId xmlns:a16="http://schemas.microsoft.com/office/drawing/2014/main" id="{5D22C89B-8A71-4493-B5AD-7C4E1CAA768C}"/>
              </a:ext>
            </a:extLst>
          </p:cNvPr>
          <p:cNvSpPr/>
          <p:nvPr/>
        </p:nvSpPr>
        <p:spPr>
          <a:xfrm rot="5400000">
            <a:off x="8441379" y="3740223"/>
            <a:ext cx="530386" cy="228649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C700506-FEFE-4703-A7CB-AE190A6D243C}"/>
              </a:ext>
            </a:extLst>
          </p:cNvPr>
          <p:cNvSpPr txBox="1"/>
          <p:nvPr/>
        </p:nvSpPr>
        <p:spPr>
          <a:xfrm>
            <a:off x="8118671" y="5070590"/>
            <a:ext cx="221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Movie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D762FE1-2F9B-46D8-8193-EFEA9C3105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4553" y="3328416"/>
            <a:ext cx="862159" cy="12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8" grpId="0" animBg="1"/>
      <p:bldP spid="29" grpId="0"/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Sequential Recommendation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Challenges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Unification of Stability and Fluctuation of Preferences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Fine-grained Fusion of Long-term and Short-term Preferences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5747E1FD-8700-4BEC-9E59-7DED14DF4502}"/>
              </a:ext>
            </a:extLst>
          </p:cNvPr>
          <p:cNvSpPr/>
          <p:nvPr/>
        </p:nvSpPr>
        <p:spPr>
          <a:xfrm>
            <a:off x="1280379" y="4474171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4F0AD39-CA5A-469E-9A66-62D63D34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044" y="4063928"/>
            <a:ext cx="769583" cy="1026111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0C519C67-98BD-4AEC-A30C-49A2A7206DAD}"/>
              </a:ext>
            </a:extLst>
          </p:cNvPr>
          <p:cNvSpPr/>
          <p:nvPr/>
        </p:nvSpPr>
        <p:spPr>
          <a:xfrm>
            <a:off x="2604374" y="4474810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12C1A78-ED3C-4AD3-9A2D-3E32FC649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716" y="4056689"/>
            <a:ext cx="797279" cy="111507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D13BC5C-2757-4691-956D-E8B611C2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887" y="4063928"/>
            <a:ext cx="788416" cy="105257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23FAC7F-0FD0-4233-B28D-8EAF9FBBB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58" y="4041648"/>
            <a:ext cx="791244" cy="111778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FC07411-AED7-4049-ADEF-5093C3B47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419" y="4049798"/>
            <a:ext cx="796482" cy="1115075"/>
          </a:xfrm>
          <a:prstGeom prst="rect">
            <a:avLst/>
          </a:prstGeom>
        </p:spPr>
      </p:pic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F5508AB9-1F64-4B72-8C87-99E512626EF2}"/>
              </a:ext>
            </a:extLst>
          </p:cNvPr>
          <p:cNvSpPr/>
          <p:nvPr/>
        </p:nvSpPr>
        <p:spPr>
          <a:xfrm>
            <a:off x="3975502" y="4474171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0C519C67-98BD-4AEC-A30C-49A2A7206DAD}"/>
              </a:ext>
            </a:extLst>
          </p:cNvPr>
          <p:cNvSpPr/>
          <p:nvPr/>
        </p:nvSpPr>
        <p:spPr>
          <a:xfrm>
            <a:off x="5329801" y="4474171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0C519C67-98BD-4AEC-A30C-49A2A7206DAD}"/>
              </a:ext>
            </a:extLst>
          </p:cNvPr>
          <p:cNvSpPr/>
          <p:nvPr/>
        </p:nvSpPr>
        <p:spPr>
          <a:xfrm>
            <a:off x="6706399" y="4443818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4581F666-5C9D-4648-86EC-E0199C101F11}"/>
              </a:ext>
            </a:extLst>
          </p:cNvPr>
          <p:cNvSpPr/>
          <p:nvPr/>
        </p:nvSpPr>
        <p:spPr>
          <a:xfrm>
            <a:off x="8074060" y="4443818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8230AF4F-2D29-4FAB-9983-36FAD7AF6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747" y="4023629"/>
            <a:ext cx="856570" cy="1220680"/>
          </a:xfrm>
          <a:prstGeom prst="rect">
            <a:avLst/>
          </a:prstGeom>
        </p:spPr>
      </p:pic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7289FC89-738F-493F-841D-67DCD38D1E99}"/>
              </a:ext>
            </a:extLst>
          </p:cNvPr>
          <p:cNvSpPr/>
          <p:nvPr/>
        </p:nvSpPr>
        <p:spPr>
          <a:xfrm>
            <a:off x="9474775" y="4443818"/>
            <a:ext cx="488271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6" name="圖形 25" descr="問號 以實心填滿">
            <a:extLst>
              <a:ext uri="{FF2B5EF4-FFF2-40B4-BE49-F238E27FC236}">
                <a16:creationId xmlns:a16="http://schemas.microsoft.com/office/drawing/2014/main" id="{1D60CE1D-DF4A-47D9-B8A8-C690C7035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2189" y="4120959"/>
            <a:ext cx="914400" cy="914400"/>
          </a:xfrm>
          <a:prstGeom prst="rect">
            <a:avLst/>
          </a:prstGeom>
        </p:spPr>
      </p:pic>
      <p:sp>
        <p:nvSpPr>
          <p:cNvPr id="28" name="右大括弧 27">
            <a:extLst>
              <a:ext uri="{FF2B5EF4-FFF2-40B4-BE49-F238E27FC236}">
                <a16:creationId xmlns:a16="http://schemas.microsoft.com/office/drawing/2014/main" id="{ABE2E693-9CE3-4935-9666-F3D02E368082}"/>
              </a:ext>
            </a:extLst>
          </p:cNvPr>
          <p:cNvSpPr/>
          <p:nvPr/>
        </p:nvSpPr>
        <p:spPr>
          <a:xfrm rot="5400000">
            <a:off x="3303437" y="2419356"/>
            <a:ext cx="530386" cy="61985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5D0DF74-01E1-4673-BA2C-1A1EF09048C0}"/>
              </a:ext>
            </a:extLst>
          </p:cNvPr>
          <p:cNvSpPr txBox="1"/>
          <p:nvPr/>
        </p:nvSpPr>
        <p:spPr>
          <a:xfrm>
            <a:off x="3092645" y="5761354"/>
            <a:ext cx="221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Book</a:t>
            </a:r>
          </a:p>
        </p:txBody>
      </p:sp>
      <p:sp>
        <p:nvSpPr>
          <p:cNvPr id="31" name="右大括弧 30">
            <a:extLst>
              <a:ext uri="{FF2B5EF4-FFF2-40B4-BE49-F238E27FC236}">
                <a16:creationId xmlns:a16="http://schemas.microsoft.com/office/drawing/2014/main" id="{0E4F4622-2FD2-44EA-8010-06E091C4EA07}"/>
              </a:ext>
            </a:extLst>
          </p:cNvPr>
          <p:cNvSpPr/>
          <p:nvPr/>
        </p:nvSpPr>
        <p:spPr>
          <a:xfrm rot="5400000">
            <a:off x="10150539" y="5150065"/>
            <a:ext cx="530386" cy="7482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9699CF1-D498-4BC5-A4A8-C149D719FECC}"/>
              </a:ext>
            </a:extLst>
          </p:cNvPr>
          <p:cNvSpPr txBox="1"/>
          <p:nvPr/>
        </p:nvSpPr>
        <p:spPr>
          <a:xfrm>
            <a:off x="9950384" y="5753267"/>
            <a:ext cx="272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Book</a:t>
            </a:r>
          </a:p>
        </p:txBody>
      </p:sp>
      <p:sp>
        <p:nvSpPr>
          <p:cNvPr id="35" name="右大括弧 34">
            <a:extLst>
              <a:ext uri="{FF2B5EF4-FFF2-40B4-BE49-F238E27FC236}">
                <a16:creationId xmlns:a16="http://schemas.microsoft.com/office/drawing/2014/main" id="{5D22C89B-8A71-4493-B5AD-7C4E1CAA768C}"/>
              </a:ext>
            </a:extLst>
          </p:cNvPr>
          <p:cNvSpPr/>
          <p:nvPr/>
        </p:nvSpPr>
        <p:spPr>
          <a:xfrm rot="5400000">
            <a:off x="8066336" y="4453455"/>
            <a:ext cx="530386" cy="228649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C700506-FEFE-4703-A7CB-AE190A6D243C}"/>
              </a:ext>
            </a:extLst>
          </p:cNvPr>
          <p:cNvSpPr txBox="1"/>
          <p:nvPr/>
        </p:nvSpPr>
        <p:spPr>
          <a:xfrm>
            <a:off x="7743628" y="5783822"/>
            <a:ext cx="221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Movie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3AACC70-A93C-45EA-8706-5ABC9AC346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1758" y="4021190"/>
            <a:ext cx="914400" cy="1219199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1BE5F445-6442-411B-829A-147CEC194766}"/>
              </a:ext>
            </a:extLst>
          </p:cNvPr>
          <p:cNvSpPr/>
          <p:nvPr/>
        </p:nvSpPr>
        <p:spPr>
          <a:xfrm>
            <a:off x="4521044" y="3054096"/>
            <a:ext cx="1459132" cy="749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E34EFFD-2F3A-41C0-BCC4-8CF4D8026141}"/>
              </a:ext>
            </a:extLst>
          </p:cNvPr>
          <p:cNvSpPr txBox="1"/>
          <p:nvPr/>
        </p:nvSpPr>
        <p:spPr>
          <a:xfrm>
            <a:off x="4986232" y="3455743"/>
            <a:ext cx="101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0.3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D6A39283-04B6-4E19-8C81-5F3860906FC1}"/>
              </a:ext>
            </a:extLst>
          </p:cNvPr>
          <p:cNvSpPr/>
          <p:nvPr/>
        </p:nvSpPr>
        <p:spPr>
          <a:xfrm>
            <a:off x="6561696" y="3082364"/>
            <a:ext cx="1459132" cy="749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C25AD81-3B2E-4678-9B48-CEF1B65A78D1}"/>
              </a:ext>
            </a:extLst>
          </p:cNvPr>
          <p:cNvSpPr txBox="1"/>
          <p:nvPr/>
        </p:nvSpPr>
        <p:spPr>
          <a:xfrm>
            <a:off x="7026884" y="3484011"/>
            <a:ext cx="101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0.7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BB46CD6-ED69-4D6F-83A9-826B8FEB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4</a:t>
            </a:fld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B575344-9BF5-482F-916E-2CC741F43D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6055" y="3991244"/>
            <a:ext cx="891478" cy="12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8" grpId="0" animBg="1"/>
      <p:bldP spid="29" grpId="0"/>
      <p:bldP spid="31" grpId="0" animBg="1"/>
      <p:bldP spid="32" grpId="0"/>
      <p:bldP spid="35" grpId="0" animBg="1"/>
      <p:bldP spid="36" grpId="0"/>
      <p:bldP spid="5" grpId="0" animBg="1"/>
      <p:bldP spid="7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Time Lag aware Sequential Recommendations (</a:t>
            </a:r>
            <a:r>
              <a:rPr lang="en-US" altLang="zh-TW" sz="24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TLSRec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Unification of Stability and Fluctuation of Preferences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hierarchical self-attention network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Fine-grained Fusion of Long-term and Short-term Preferences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neural time gate based time lag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829979-F34A-4CFB-8504-B89A986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10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39544E0E-CEA2-4B66-A513-03E05A895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49"/>
          <a:stretch/>
        </p:blipFill>
        <p:spPr>
          <a:xfrm>
            <a:off x="1284863" y="1779305"/>
            <a:ext cx="8636288" cy="501577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7DBEB6A-F64B-403B-A447-CA87949C5C5C}"/>
              </a:ext>
            </a:extLst>
          </p:cNvPr>
          <p:cNvSpPr txBox="1"/>
          <p:nvPr/>
        </p:nvSpPr>
        <p:spPr>
          <a:xfrm>
            <a:off x="10108734" y="2315361"/>
            <a:ext cx="1140292" cy="164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4204C8-684A-4E47-808D-1204B7E6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4DD6DB5-3A96-4870-8319-F81B10C3EC43}"/>
              </a:ext>
            </a:extLst>
          </p:cNvPr>
          <p:cNvSpPr/>
          <p:nvPr/>
        </p:nvSpPr>
        <p:spPr>
          <a:xfrm>
            <a:off x="1284863" y="5710518"/>
            <a:ext cx="1153537" cy="5737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8613B74-A315-4749-AADB-329BCA6B1B64}"/>
              </a:ext>
            </a:extLst>
          </p:cNvPr>
          <p:cNvSpPr/>
          <p:nvPr/>
        </p:nvSpPr>
        <p:spPr>
          <a:xfrm>
            <a:off x="1284863" y="4844075"/>
            <a:ext cx="1243184" cy="5737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2AB3FF2-D472-40E0-A37D-F84D06D97F2E}"/>
              </a:ext>
            </a:extLst>
          </p:cNvPr>
          <p:cNvSpPr/>
          <p:nvPr/>
        </p:nvSpPr>
        <p:spPr>
          <a:xfrm>
            <a:off x="1284863" y="3570543"/>
            <a:ext cx="1243184" cy="5737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8613B74-A315-4749-AADB-329BCA6B1B64}"/>
              </a:ext>
            </a:extLst>
          </p:cNvPr>
          <p:cNvSpPr/>
          <p:nvPr/>
        </p:nvSpPr>
        <p:spPr>
          <a:xfrm>
            <a:off x="6523278" y="2469777"/>
            <a:ext cx="1243184" cy="5737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512BA48-6377-4E53-8A13-D984DF129AAD}"/>
              </a:ext>
            </a:extLst>
          </p:cNvPr>
          <p:cNvSpPr/>
          <p:nvPr/>
        </p:nvSpPr>
        <p:spPr>
          <a:xfrm>
            <a:off x="2919466" y="6229817"/>
            <a:ext cx="4846996" cy="5737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E8613B74-A315-4749-AADB-329BCA6B1B64}"/>
              </a:ext>
            </a:extLst>
          </p:cNvPr>
          <p:cNvSpPr/>
          <p:nvPr/>
        </p:nvSpPr>
        <p:spPr>
          <a:xfrm>
            <a:off x="8408894" y="1770830"/>
            <a:ext cx="394447" cy="3408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9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EA032CC-9252-4BFC-AE26-60B8E9DBE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590" b="9649"/>
          <a:stretch/>
        </p:blipFill>
        <p:spPr>
          <a:xfrm>
            <a:off x="1284863" y="5587067"/>
            <a:ext cx="8636288" cy="120801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4"/>
            <a:ext cx="10637241" cy="4429231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637241" cy="412586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 Data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the historical session sequence of a specific user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s-ES" altLang="zh-TW" sz="2200" dirty="0">
                    <a:solidFill>
                      <a:schemeClr val="tx1"/>
                    </a:solidFill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⟨</m:t>
                    </m:r>
                    <m:sSubSup>
                      <m:sSubSupPr>
                        <m:ctrlPr>
                          <a:rPr lang="es-E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es-E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</m:t>
                    </m:r>
                    <m:r>
                      <a:rPr lang="zh-TW" alt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es-E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· · · ,</m:t>
                    </m:r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es-E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nn-NO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 {</m:t>
                    </m:r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nn-NO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nn-NO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· · · ,</m:t>
                    </m:r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,|</m:t>
                        </m:r>
                        <m:sSubSup>
                          <m:sSubSupPr>
                            <m:ctrlPr>
                              <a:rPr lang="es-E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E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s-E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nn-NO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|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nn-NO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user u interact item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sessions are divided whenever the time interval between two interactions is more than a chosen threshold.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637241" cy="4125861"/>
              </a:xfrm>
              <a:blipFill>
                <a:blip r:embed="rId3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0276AA4D-3B69-4031-A662-DE2D23BB3C2A}"/>
              </a:ext>
            </a:extLst>
          </p:cNvPr>
          <p:cNvSpPr/>
          <p:nvPr/>
        </p:nvSpPr>
        <p:spPr>
          <a:xfrm>
            <a:off x="8359375" y="6249674"/>
            <a:ext cx="1452694" cy="267329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03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BD4B30D-94D4-4799-9E6F-76478CF0E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44" b="1"/>
          <a:stretch/>
        </p:blipFill>
        <p:spPr>
          <a:xfrm>
            <a:off x="1774065" y="4815281"/>
            <a:ext cx="8632684" cy="193952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3472887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Item Embedding layer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an M-dimensional one-hot vector to encode an item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⟨</m:t>
                    </m:r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es-E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</m:t>
                    </m:r>
                    <m:r>
                      <a:rPr lang="zh-TW" alt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es-E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· · · ,</m:t>
                    </m:r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es-E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nn-NO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 {</m:t>
                    </m:r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nn-NO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nn-NO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· · · ,</m:t>
                    </m:r>
                    <m:sSubSup>
                      <m:sSubSupPr>
                        <m:ctrlP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,|</m:t>
                        </m:r>
                        <m:sSubSup>
                          <m:sSubSupPr>
                            <m:ctrlPr>
                              <a:rPr lang="es-E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E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s-E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p>
                        </m:sSubSup>
                        <m:r>
                          <a:rPr lang="nn-NO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|</m:t>
                        </m:r>
                      </m:sub>
                      <m:sup>
                        <m:r>
                          <a:rPr lang="es-E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nn-NO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Output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da-DK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item embedding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da-DK" altLang="zh-TW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∈ </m:t>
                    </m:r>
                    <m:sSup>
                      <m:sSupPr>
                        <m:ctrlPr>
                          <a:rPr lang="da-DK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  <a:blipFill>
                <a:blip r:embed="rId3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9712F0-1393-4737-800C-0541520C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704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BD4B30D-94D4-4799-9E6F-76478CF0E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81"/>
          <a:stretch/>
        </p:blipFill>
        <p:spPr>
          <a:xfrm>
            <a:off x="1774065" y="4345497"/>
            <a:ext cx="8632684" cy="240930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267593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Short-term Preference Learning layer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da-DK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item embedding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da-DK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∈ </m:t>
                    </m:r>
                    <m:sSup>
                      <m:sSupPr>
                        <m:ctrlP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Output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da-DK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session embeddings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da-DK" altLang="zh-TW" sz="220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bSup>
                    <m:r>
                      <a:rPr lang="da-DK" altLang="zh-TW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∈ </m:t>
                    </m:r>
                    <m:sSup>
                      <m:sSupPr>
                        <m:ctrlPr>
                          <a:rPr lang="da-DK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da-DK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using a Self-Attention 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  <a:blipFill>
                <a:blip r:embed="rId3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0276AA4D-3B69-4031-A662-DE2D23BB3C2A}"/>
              </a:ext>
            </a:extLst>
          </p:cNvPr>
          <p:cNvSpPr/>
          <p:nvPr/>
        </p:nvSpPr>
        <p:spPr>
          <a:xfrm>
            <a:off x="8359374" y="4521665"/>
            <a:ext cx="2047375" cy="1995338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A00BBDF-7683-412A-8663-B8F39E2A6498}"/>
              </a:ext>
            </a:extLst>
          </p:cNvPr>
          <p:cNvSpPr/>
          <p:nvPr/>
        </p:nvSpPr>
        <p:spPr>
          <a:xfrm>
            <a:off x="1785251" y="5738069"/>
            <a:ext cx="6574123" cy="939567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199293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5815</TotalTime>
  <Words>519</Words>
  <Application>Microsoft Office PowerPoint</Application>
  <PresentationFormat>寬螢幕</PresentationFormat>
  <Paragraphs>135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微軟正黑體</vt:lpstr>
      <vt:lpstr>Calibri</vt:lpstr>
      <vt:lpstr>Calibri Light</vt:lpstr>
      <vt:lpstr>Cambria Math</vt:lpstr>
      <vt:lpstr>Times New Roman</vt:lpstr>
      <vt:lpstr>Wingdings</vt:lpstr>
      <vt:lpstr>回顧</vt:lpstr>
      <vt:lpstr>Time Lag Aware  Sequential Recommendation</vt:lpstr>
      <vt:lpstr>Outline</vt:lpstr>
      <vt:lpstr>Introduction</vt:lpstr>
      <vt:lpstr>Introduction</vt:lpstr>
      <vt:lpstr>Introduction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Experiment</vt:lpstr>
      <vt:lpstr>Experiment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youn</dc:creator>
  <cp:lastModifiedBy>KDD</cp:lastModifiedBy>
  <cp:revision>63</cp:revision>
  <cp:lastPrinted>2023-03-21T05:18:44Z</cp:lastPrinted>
  <dcterms:created xsi:type="dcterms:W3CDTF">2023-03-18T19:54:23Z</dcterms:created>
  <dcterms:modified xsi:type="dcterms:W3CDTF">2023-03-23T04:03:19Z</dcterms:modified>
</cp:coreProperties>
</file>